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4"/>
  </p:sldMasterIdLst>
  <p:notesMasterIdLst>
    <p:notesMasterId r:id="rId8"/>
  </p:notesMasterIdLst>
  <p:sldIdLst>
    <p:sldId id="256" r:id="rId5"/>
    <p:sldId id="262" r:id="rId6"/>
    <p:sldId id="261" r:id="rId7"/>
  </p:sldIdLst>
  <p:sldSz cx="12192000" cy="6858000"/>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383C76-0511-4A6A-B8F1-B4A3092E8A73}" type="datetimeFigureOut">
              <a:rPr lang="pt-PT" smtClean="0"/>
              <a:t>10/05/2021</a:t>
            </a:fld>
            <a:endParaRPr lang="pt-P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179337-8549-4959-9BA9-89F5B3FC5D21}" type="slidenum">
              <a:rPr lang="pt-PT" smtClean="0"/>
              <a:t>‹#›</a:t>
            </a:fld>
            <a:endParaRPr lang="pt-PT"/>
          </a:p>
        </p:txBody>
      </p:sp>
    </p:spTree>
    <p:extLst>
      <p:ext uri="{BB962C8B-B14F-4D97-AF65-F5344CB8AC3E}">
        <p14:creationId xmlns:p14="http://schemas.microsoft.com/office/powerpoint/2010/main" val="274911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pPr algn="r"/>
            <a:fld id="{A37D6D71-8B28-4ED6-B932-04B197003D23}" type="datetimeFigureOut">
              <a:rPr lang="en-US" smtClean="0"/>
              <a:pPr algn="r"/>
              <a:t>5/10/2021</a:t>
            </a:fld>
            <a:endParaRPr lang="en-US" dirty="0"/>
          </a:p>
        </p:txBody>
      </p:sp>
      <p:sp>
        <p:nvSpPr>
          <p:cNvPr id="8" name="Footer Placeholder 7"/>
          <p:cNvSpPr>
            <a:spLocks noGrp="1"/>
          </p:cNvSpPr>
          <p:nvPr>
            <p:ph type="ftr" sz="quarter" idx="11"/>
          </p:nvPr>
        </p:nvSpPr>
        <p:spPr/>
        <p:txBody>
          <a:bodyPr/>
          <a:lstStyle/>
          <a:p>
            <a:endParaRPr lang="en-US" dirty="0">
              <a:solidFill>
                <a:schemeClr val="bg1"/>
              </a:solidFill>
            </a:endParaRPr>
          </a:p>
        </p:txBody>
      </p:sp>
      <p:sp>
        <p:nvSpPr>
          <p:cNvPr id="9" name="Slide Number Placeholder 8"/>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86465632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5/10/2021</a:t>
            </a:fld>
            <a:endParaRPr lang="en-US" dirty="0"/>
          </a:p>
        </p:txBody>
      </p:sp>
      <p:sp>
        <p:nvSpPr>
          <p:cNvPr id="5" name="Footer Placeholder 4"/>
          <p:cNvSpPr>
            <a:spLocks noGrp="1"/>
          </p:cNvSpPr>
          <p:nvPr>
            <p:ph type="ftr" sz="quarter" idx="11"/>
          </p:nvPr>
        </p:nvSpPr>
        <p:spPr/>
        <p:txBody>
          <a:bodyPr/>
          <a:lstStyle/>
          <a:p>
            <a:endParaRPr lang="en-US" dirty="0">
              <a:solidFill>
                <a:schemeClr val="tx1"/>
              </a:solidFill>
            </a:endParaRPr>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560037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lgn="r"/>
            <a:fld id="{A37D6D71-8B28-4ED6-B932-04B197003D23}" type="datetimeFigureOut">
              <a:rPr lang="en-US" smtClean="0"/>
              <a:pPr algn="r"/>
              <a:t>5/10/2021</a:t>
            </a:fld>
            <a:endParaRPr lang="en-US" dirty="0"/>
          </a:p>
        </p:txBody>
      </p:sp>
      <p:sp>
        <p:nvSpPr>
          <p:cNvPr id="5" name="Footer Placeholder 4"/>
          <p:cNvSpPr>
            <a:spLocks noGrp="1"/>
          </p:cNvSpPr>
          <p:nvPr>
            <p:ph type="ftr" sz="quarter" idx="11"/>
          </p:nvPr>
        </p:nvSpPr>
        <p:spPr/>
        <p:txBody>
          <a:bodyPr/>
          <a:lstStyle/>
          <a:p>
            <a:endParaRPr lang="en-US" dirty="0">
              <a:solidFill>
                <a:schemeClr val="tx1"/>
              </a:solidFill>
            </a:endParaRPr>
          </a:p>
        </p:txBody>
      </p:sp>
      <p:sp>
        <p:nvSpPr>
          <p:cNvPr id="6" name="Slide Number Placeholder 5"/>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663074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lgn="r"/>
            <a:fld id="{A37D6D71-8B28-4ED6-B932-04B197003D23}" type="datetimeFigureOut">
              <a:rPr lang="en-US" smtClean="0"/>
              <a:pPr algn="r"/>
              <a:t>5/10/2021</a:t>
            </a:fld>
            <a:endParaRPr lang="en-US" dirty="0"/>
          </a:p>
        </p:txBody>
      </p:sp>
      <p:sp>
        <p:nvSpPr>
          <p:cNvPr id="8" name="Footer Placeholder 7"/>
          <p:cNvSpPr>
            <a:spLocks noGrp="1"/>
          </p:cNvSpPr>
          <p:nvPr>
            <p:ph type="ftr" sz="quarter" idx="11"/>
          </p:nvPr>
        </p:nvSpPr>
        <p:spPr/>
        <p:txBody>
          <a:bodyPr/>
          <a:lstStyle/>
          <a:p>
            <a:endParaRPr lang="en-US" dirty="0">
              <a:solidFill>
                <a:schemeClr val="tx1"/>
              </a:solidFill>
            </a:endParaRPr>
          </a:p>
        </p:txBody>
      </p:sp>
      <p:sp>
        <p:nvSpPr>
          <p:cNvPr id="9" name="Slide Number Placeholder 8"/>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572219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pPr algn="r"/>
            <a:fld id="{A37D6D71-8B28-4ED6-B932-04B197003D23}" type="datetimeFigureOut">
              <a:rPr lang="en-US" smtClean="0"/>
              <a:pPr algn="r"/>
              <a:t>5/10/2021</a:t>
            </a:fld>
            <a:endParaRPr lang="en-US" dirty="0"/>
          </a:p>
        </p:txBody>
      </p:sp>
      <p:sp>
        <p:nvSpPr>
          <p:cNvPr id="8" name="Footer Placeholder 7"/>
          <p:cNvSpPr>
            <a:spLocks noGrp="1"/>
          </p:cNvSpPr>
          <p:nvPr>
            <p:ph type="ftr" sz="quarter" idx="11"/>
          </p:nvPr>
        </p:nvSpPr>
        <p:spPr/>
        <p:txBody>
          <a:bodyPr/>
          <a:lstStyle/>
          <a:p>
            <a:endParaRPr lang="en-US" dirty="0">
              <a:solidFill>
                <a:schemeClr val="tx1"/>
              </a:solidFill>
            </a:endParaRPr>
          </a:p>
        </p:txBody>
      </p:sp>
      <p:sp>
        <p:nvSpPr>
          <p:cNvPr id="9" name="Slide Number Placeholder 8"/>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23887504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pPr algn="r"/>
            <a:fld id="{A37D6D71-8B28-4ED6-B932-04B197003D23}" type="datetimeFigureOut">
              <a:rPr lang="en-US" smtClean="0"/>
              <a:pPr algn="r"/>
              <a:t>5/10/2021</a:t>
            </a:fld>
            <a:endParaRPr lang="en-US" dirty="0"/>
          </a:p>
        </p:txBody>
      </p:sp>
      <p:sp>
        <p:nvSpPr>
          <p:cNvPr id="9" name="Footer Placeholder 8"/>
          <p:cNvSpPr>
            <a:spLocks noGrp="1"/>
          </p:cNvSpPr>
          <p:nvPr>
            <p:ph type="ftr" sz="quarter" idx="11"/>
          </p:nvPr>
        </p:nvSpPr>
        <p:spPr/>
        <p:txBody>
          <a:bodyPr/>
          <a:lstStyle/>
          <a:p>
            <a:endParaRPr lang="en-US" dirty="0">
              <a:solidFill>
                <a:schemeClr val="tx1"/>
              </a:solidFill>
            </a:endParaRPr>
          </a:p>
        </p:txBody>
      </p:sp>
      <p:sp>
        <p:nvSpPr>
          <p:cNvPr id="10" name="Slide Number Placeholder 9"/>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541088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pPr algn="r"/>
            <a:fld id="{A37D6D71-8B28-4ED6-B932-04B197003D23}" type="datetimeFigureOut">
              <a:rPr lang="en-US" smtClean="0"/>
              <a:pPr algn="r"/>
              <a:t>5/10/2021</a:t>
            </a:fld>
            <a:endParaRPr lang="en-US" spc="50" dirty="0"/>
          </a:p>
        </p:txBody>
      </p:sp>
      <p:sp>
        <p:nvSpPr>
          <p:cNvPr id="8" name="Footer Placeholder 7"/>
          <p:cNvSpPr>
            <a:spLocks noGrp="1"/>
          </p:cNvSpPr>
          <p:nvPr>
            <p:ph type="ftr" sz="quarter" idx="11"/>
          </p:nvPr>
        </p:nvSpPr>
        <p:spPr/>
        <p:txBody>
          <a:bodyPr/>
          <a:lstStyle/>
          <a:p>
            <a:endParaRPr lang="en-US" spc="50" dirty="0"/>
          </a:p>
        </p:txBody>
      </p:sp>
      <p:sp>
        <p:nvSpPr>
          <p:cNvPr id="9" name="Slide Number Placeholder 8"/>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52872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lgn="r"/>
            <a:fld id="{A37D6D71-8B28-4ED6-B932-04B197003D23}" type="datetimeFigureOut">
              <a:rPr lang="en-US" smtClean="0"/>
              <a:pPr algn="r"/>
              <a:t>5/10/2021</a:t>
            </a:fld>
            <a:endParaRPr lang="en-US" dirty="0"/>
          </a:p>
        </p:txBody>
      </p:sp>
      <p:sp>
        <p:nvSpPr>
          <p:cNvPr id="4" name="Footer Placeholder 3"/>
          <p:cNvSpPr>
            <a:spLocks noGrp="1"/>
          </p:cNvSpPr>
          <p:nvPr>
            <p:ph type="ftr" sz="quarter" idx="11"/>
          </p:nvPr>
        </p:nvSpPr>
        <p:spPr/>
        <p:txBody>
          <a:bodyPr/>
          <a:lstStyle/>
          <a:p>
            <a:endParaRPr lang="en-US" dirty="0">
              <a:solidFill>
                <a:schemeClr val="tx1"/>
              </a:solidFill>
            </a:endParaRPr>
          </a:p>
        </p:txBody>
      </p:sp>
      <p:sp>
        <p:nvSpPr>
          <p:cNvPr id="5" name="Slide Number Placeholder 4"/>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12861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r"/>
            <a:fld id="{A37D6D71-8B28-4ED6-B932-04B197003D23}" type="datetimeFigureOut">
              <a:rPr lang="en-US" smtClean="0"/>
              <a:pPr algn="r"/>
              <a:t>5/10/2021</a:t>
            </a:fld>
            <a:endParaRPr lang="en-US" dirty="0"/>
          </a:p>
        </p:txBody>
      </p:sp>
      <p:sp>
        <p:nvSpPr>
          <p:cNvPr id="3" name="Footer Placeholder 2"/>
          <p:cNvSpPr>
            <a:spLocks noGrp="1"/>
          </p:cNvSpPr>
          <p:nvPr>
            <p:ph type="ftr" sz="quarter" idx="11"/>
          </p:nvPr>
        </p:nvSpPr>
        <p:spPr/>
        <p:txBody>
          <a:bodyPr/>
          <a:lstStyle/>
          <a:p>
            <a:endParaRPr lang="en-US" dirty="0">
              <a:solidFill>
                <a:schemeClr val="tx1"/>
              </a:solidFill>
            </a:endParaRPr>
          </a:p>
        </p:txBody>
      </p:sp>
      <p:sp>
        <p:nvSpPr>
          <p:cNvPr id="4" name="Slide Number Placeholder 3"/>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485587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pPr algn="r"/>
            <a:fld id="{A37D6D71-8B28-4ED6-B932-04B197003D23}" type="datetimeFigureOut">
              <a:rPr lang="en-US" smtClean="0"/>
              <a:pPr algn="r"/>
              <a:t>5/10/2021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solidFill>
                <a:schemeClr val="tx1"/>
              </a:solidFill>
            </a:endParaRPr>
          </a:p>
        </p:txBody>
      </p:sp>
      <p:sp>
        <p:nvSpPr>
          <p:cNvPr id="11" name="Slide Number Placeholder 10"/>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664492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pPr algn="r"/>
            <a:fld id="{A37D6D71-8B28-4ED6-B932-04B197003D23}" type="datetimeFigureOut">
              <a:rPr lang="en-US" smtClean="0"/>
              <a:pPr algn="r"/>
              <a:t>5/10/2021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effectLst>
                <a:outerShdw blurRad="50800" dist="38100" dir="2700000" algn="tl" rotWithShape="0">
                  <a:prstClr val="black">
                    <a:alpha val="43000"/>
                  </a:prstClr>
                </a:outerShdw>
              </a:effectLst>
            </a:endParaRPr>
          </a:p>
        </p:txBody>
      </p:sp>
      <p:sp>
        <p:nvSpPr>
          <p:cNvPr id="10" name="Slide Number Placeholder 9"/>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176704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pPr algn="r"/>
            <a:fld id="{A37D6D71-8B28-4ED6-B932-04B197003D23}" type="datetimeFigureOut">
              <a:rPr lang="en-US" smtClean="0"/>
              <a:pPr algn="r"/>
              <a:t>5/10/2021</a:t>
            </a:fld>
            <a:endParaRPr lang="en-US" spc="50"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spc="50"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962579765"/>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hyperlink" Target="https://www.stemschoollabel.eu/" TargetMode="Externa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E5754-003D-415E-A7C8-BA238641B668}"/>
              </a:ext>
            </a:extLst>
          </p:cNvPr>
          <p:cNvSpPr>
            <a:spLocks noGrp="1"/>
          </p:cNvSpPr>
          <p:nvPr>
            <p:ph type="ctrTitle"/>
          </p:nvPr>
        </p:nvSpPr>
        <p:spPr>
          <a:xfrm>
            <a:off x="804672" y="2386744"/>
            <a:ext cx="4486656" cy="1645920"/>
          </a:xfrm>
        </p:spPr>
        <p:txBody>
          <a:bodyPr>
            <a:normAutofit/>
          </a:bodyPr>
          <a:lstStyle/>
          <a:p>
            <a:r>
              <a:rPr lang="en-GB" sz="3000"/>
              <a:t>The  Alcanena Schools Cluster experience </a:t>
            </a:r>
            <a:endParaRPr lang="pt-PT" sz="3000"/>
          </a:p>
        </p:txBody>
      </p:sp>
      <p:sp>
        <p:nvSpPr>
          <p:cNvPr id="3" name="Subtitle 2">
            <a:extLst>
              <a:ext uri="{FF2B5EF4-FFF2-40B4-BE49-F238E27FC236}">
                <a16:creationId xmlns:a16="http://schemas.microsoft.com/office/drawing/2014/main" id="{0291347A-B2D6-4DE2-BAF9-5961B0C0367B}"/>
              </a:ext>
            </a:extLst>
          </p:cNvPr>
          <p:cNvSpPr>
            <a:spLocks noGrp="1"/>
          </p:cNvSpPr>
          <p:nvPr>
            <p:ph type="subTitle" idx="1"/>
          </p:nvPr>
        </p:nvSpPr>
        <p:spPr>
          <a:xfrm>
            <a:off x="1148615" y="4352544"/>
            <a:ext cx="3798770" cy="1239894"/>
          </a:xfrm>
        </p:spPr>
        <p:txBody>
          <a:bodyPr>
            <a:normAutofit/>
          </a:bodyPr>
          <a:lstStyle/>
          <a:p>
            <a:r>
              <a:rPr lang="hu-HU" sz="1800" dirty="0"/>
              <a:t>Best</a:t>
            </a:r>
            <a:r>
              <a:rPr lang="pt-PT" sz="1800" dirty="0"/>
              <a:t> practi</a:t>
            </a:r>
            <a:r>
              <a:rPr lang="hu-HU" sz="1800" dirty="0"/>
              <a:t>c</a:t>
            </a:r>
            <a:r>
              <a:rPr lang="pt-PT" sz="1800" dirty="0"/>
              <a:t>e</a:t>
            </a:r>
          </a:p>
        </p:txBody>
      </p:sp>
      <p:sp>
        <p:nvSpPr>
          <p:cNvPr id="12" name="Rectangle 11">
            <a:extLst>
              <a:ext uri="{FF2B5EF4-FFF2-40B4-BE49-F238E27FC236}">
                <a16:creationId xmlns:a16="http://schemas.microsoft.com/office/drawing/2014/main" id="{2F0F143B-3981-4FC2-BB15-0C58676334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5999"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A6768C8D-4F86-4DDE-8E5F-54D5C81634D5}"/>
              </a:ext>
            </a:extLst>
          </p:cNvPr>
          <p:cNvPicPr>
            <a:picLocks noChangeAspect="1"/>
          </p:cNvPicPr>
          <p:nvPr/>
        </p:nvPicPr>
        <p:blipFill>
          <a:blip r:embed="rId3"/>
          <a:stretch>
            <a:fillRect/>
          </a:stretch>
        </p:blipFill>
        <p:spPr>
          <a:xfrm>
            <a:off x="6733030" y="2163843"/>
            <a:ext cx="4818890" cy="1868821"/>
          </a:xfrm>
          <a:prstGeom prst="rect">
            <a:avLst/>
          </a:prstGeom>
        </p:spPr>
      </p:pic>
      <p:pic>
        <p:nvPicPr>
          <p:cNvPr id="6" name="Picture 5">
            <a:extLst>
              <a:ext uri="{FF2B5EF4-FFF2-40B4-BE49-F238E27FC236}">
                <a16:creationId xmlns:a16="http://schemas.microsoft.com/office/drawing/2014/main" id="{4AF026A2-EDE9-4877-BC49-06D6DD044E44}"/>
              </a:ext>
            </a:extLst>
          </p:cNvPr>
          <p:cNvPicPr>
            <a:picLocks noChangeAspect="1"/>
          </p:cNvPicPr>
          <p:nvPr/>
        </p:nvPicPr>
        <p:blipFill>
          <a:blip r:embed="rId4"/>
          <a:stretch>
            <a:fillRect/>
          </a:stretch>
        </p:blipFill>
        <p:spPr>
          <a:xfrm>
            <a:off x="6796819" y="6065705"/>
            <a:ext cx="2345656" cy="672785"/>
          </a:xfrm>
          <a:prstGeom prst="rect">
            <a:avLst/>
          </a:prstGeom>
        </p:spPr>
      </p:pic>
      <p:pic>
        <p:nvPicPr>
          <p:cNvPr id="5" name="Picture 4">
            <a:extLst>
              <a:ext uri="{FF2B5EF4-FFF2-40B4-BE49-F238E27FC236}">
                <a16:creationId xmlns:a16="http://schemas.microsoft.com/office/drawing/2014/main" id="{00808EBE-78F1-4402-A83E-4A52D067AA0F}"/>
              </a:ext>
            </a:extLst>
          </p:cNvPr>
          <p:cNvPicPr>
            <a:picLocks noChangeAspect="1"/>
          </p:cNvPicPr>
          <p:nvPr/>
        </p:nvPicPr>
        <p:blipFill>
          <a:blip r:embed="rId5"/>
          <a:stretch>
            <a:fillRect/>
          </a:stretch>
        </p:blipFill>
        <p:spPr>
          <a:xfrm>
            <a:off x="9764704" y="6115561"/>
            <a:ext cx="2176461" cy="573074"/>
          </a:xfrm>
          <a:prstGeom prst="rect">
            <a:avLst/>
          </a:prstGeom>
        </p:spPr>
      </p:pic>
    </p:spTree>
    <p:custDataLst>
      <p:tags r:id="rId1"/>
    </p:custDataLst>
    <p:extLst>
      <p:ext uri="{BB962C8B-B14F-4D97-AF65-F5344CB8AC3E}">
        <p14:creationId xmlns:p14="http://schemas.microsoft.com/office/powerpoint/2010/main" val="2053631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6" name="Rectangle 19">
            <a:extLst>
              <a:ext uri="{FF2B5EF4-FFF2-40B4-BE49-F238E27FC236}">
                <a16:creationId xmlns:a16="http://schemas.microsoft.com/office/drawing/2014/main" id="{8E1D4842-F208-47E0-A3A4-6469A9F045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876939"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D9D33B-70AC-47D9-B6D0-6C99D25F893F}"/>
              </a:ext>
            </a:extLst>
          </p:cNvPr>
          <p:cNvSpPr>
            <a:spLocks noGrp="1"/>
          </p:cNvSpPr>
          <p:nvPr>
            <p:ph type="title"/>
          </p:nvPr>
        </p:nvSpPr>
        <p:spPr>
          <a:xfrm>
            <a:off x="780941" y="1290025"/>
            <a:ext cx="5291327" cy="1188720"/>
          </a:xfrm>
          <a:solidFill>
            <a:srgbClr val="FFFFFF"/>
          </a:solidFill>
          <a:ln>
            <a:solidFill>
              <a:srgbClr val="404040"/>
            </a:solidFill>
          </a:ln>
        </p:spPr>
        <p:txBody>
          <a:bodyPr>
            <a:normAutofit/>
          </a:bodyPr>
          <a:lstStyle/>
          <a:p>
            <a:r>
              <a:rPr lang="en-GB"/>
              <a:t>About the STEM School Label</a:t>
            </a:r>
            <a:endParaRPr lang="pt-PT" dirty="0"/>
          </a:p>
        </p:txBody>
      </p:sp>
      <p:sp>
        <p:nvSpPr>
          <p:cNvPr id="3" name="Content Placeholder 2">
            <a:extLst>
              <a:ext uri="{FF2B5EF4-FFF2-40B4-BE49-F238E27FC236}">
                <a16:creationId xmlns:a16="http://schemas.microsoft.com/office/drawing/2014/main" id="{69EB91E2-751D-42ED-BA1A-2C56EFB0C22E}"/>
              </a:ext>
            </a:extLst>
          </p:cNvPr>
          <p:cNvSpPr>
            <a:spLocks noGrp="1"/>
          </p:cNvSpPr>
          <p:nvPr>
            <p:ph idx="1"/>
          </p:nvPr>
        </p:nvSpPr>
        <p:spPr>
          <a:xfrm>
            <a:off x="786477" y="2858703"/>
            <a:ext cx="5285791" cy="3042547"/>
          </a:xfrm>
        </p:spPr>
        <p:txBody>
          <a:bodyPr>
            <a:normAutofit/>
          </a:bodyPr>
          <a:lstStyle/>
          <a:p>
            <a:pPr>
              <a:lnSpc>
                <a:spcPct val="90000"/>
              </a:lnSpc>
            </a:pPr>
            <a:r>
              <a:rPr lang="en-GB" sz="1500" dirty="0">
                <a:solidFill>
                  <a:srgbClr val="FFFFFF"/>
                </a:solidFill>
              </a:rPr>
              <a:t>A STEM School is defined as a school with a clear STEM strategy, characterised by different key elements and criteria.</a:t>
            </a:r>
          </a:p>
          <a:p>
            <a:pPr>
              <a:lnSpc>
                <a:spcPct val="90000"/>
              </a:lnSpc>
            </a:pPr>
            <a:r>
              <a:rPr lang="en-GB" sz="1500" dirty="0">
                <a:solidFill>
                  <a:srgbClr val="FFFFFF"/>
                </a:solidFill>
              </a:rPr>
              <a:t>With the STEM School Label, school representatives will be able to evaluate their school via an online self-assessment tool according to the criteria defining a STEM School. This self-assessment tool will identify required areas of development and provide training as well as resources for applicant schools to improve their STEM activities at the school level.</a:t>
            </a:r>
          </a:p>
          <a:p>
            <a:pPr>
              <a:lnSpc>
                <a:spcPct val="90000"/>
              </a:lnSpc>
            </a:pPr>
            <a:r>
              <a:rPr lang="en-GB" sz="1500" dirty="0">
                <a:solidFill>
                  <a:srgbClr val="FFFFFF"/>
                </a:solidFill>
              </a:rPr>
              <a:t>The objective of the project is to guide European schools in increasing young Europeans' interest and skills in STEM subjects and to provide the schools with the necessary tools to engage their students, teachers and other actors in related activities by developing an appropriate STEM strategy.</a:t>
            </a:r>
            <a:endParaRPr lang="pt-PT" sz="1500" dirty="0">
              <a:solidFill>
                <a:srgbClr val="FFFFFF"/>
              </a:solidFill>
            </a:endParaRPr>
          </a:p>
        </p:txBody>
      </p:sp>
      <p:pic>
        <p:nvPicPr>
          <p:cNvPr id="4" name="Picture 3">
            <a:extLst>
              <a:ext uri="{FF2B5EF4-FFF2-40B4-BE49-F238E27FC236}">
                <a16:creationId xmlns:a16="http://schemas.microsoft.com/office/drawing/2014/main" id="{99204C95-553D-4EAF-8409-7046C1EB51E1}"/>
              </a:ext>
            </a:extLst>
          </p:cNvPr>
          <p:cNvPicPr>
            <a:picLocks noChangeAspect="1"/>
          </p:cNvPicPr>
          <p:nvPr/>
        </p:nvPicPr>
        <p:blipFill rotWithShape="1">
          <a:blip r:embed="rId3"/>
          <a:srcRect l="2333" t="-1" r="2293" b="1987"/>
          <a:stretch/>
        </p:blipFill>
        <p:spPr>
          <a:xfrm>
            <a:off x="6876939" y="-2"/>
            <a:ext cx="5285791" cy="3191421"/>
          </a:xfrm>
          <a:prstGeom prst="rect">
            <a:avLst/>
          </a:prstGeom>
        </p:spPr>
      </p:pic>
      <p:pic>
        <p:nvPicPr>
          <p:cNvPr id="5" name="Picture 4">
            <a:extLst>
              <a:ext uri="{FF2B5EF4-FFF2-40B4-BE49-F238E27FC236}">
                <a16:creationId xmlns:a16="http://schemas.microsoft.com/office/drawing/2014/main" id="{0F805D04-BAEE-4F0B-8654-B46A43B73B61}"/>
              </a:ext>
            </a:extLst>
          </p:cNvPr>
          <p:cNvPicPr>
            <a:picLocks noChangeAspect="1"/>
          </p:cNvPicPr>
          <p:nvPr/>
        </p:nvPicPr>
        <p:blipFill rotWithShape="1">
          <a:blip r:embed="rId4"/>
          <a:srcRect t="2619" r="3" b="3"/>
          <a:stretch/>
        </p:blipFill>
        <p:spPr>
          <a:xfrm>
            <a:off x="6876939" y="3429001"/>
            <a:ext cx="5315061" cy="3429000"/>
          </a:xfrm>
          <a:prstGeom prst="rect">
            <a:avLst/>
          </a:prstGeom>
        </p:spPr>
      </p:pic>
      <p:sp>
        <p:nvSpPr>
          <p:cNvPr id="6" name="Rectangle 5">
            <a:extLst>
              <a:ext uri="{FF2B5EF4-FFF2-40B4-BE49-F238E27FC236}">
                <a16:creationId xmlns:a16="http://schemas.microsoft.com/office/drawing/2014/main" id="{6F45486B-2B0D-4EBA-A5BC-A5A73B723D5F}"/>
              </a:ext>
            </a:extLst>
          </p:cNvPr>
          <p:cNvSpPr/>
          <p:nvPr/>
        </p:nvSpPr>
        <p:spPr>
          <a:xfrm>
            <a:off x="143255" y="6281208"/>
            <a:ext cx="2538324" cy="307777"/>
          </a:xfrm>
          <a:prstGeom prst="rect">
            <a:avLst/>
          </a:prstGeom>
        </p:spPr>
        <p:txBody>
          <a:bodyPr wrap="none">
            <a:spAutoFit/>
          </a:bodyPr>
          <a:lstStyle/>
          <a:p>
            <a:r>
              <a:rPr lang="pt-PT" sz="1400" dirty="0">
                <a:solidFill>
                  <a:srgbClr val="002060"/>
                </a:solidFill>
                <a:hlinkClick r:id="rId5">
                  <a:extLst>
                    <a:ext uri="{A12FA001-AC4F-418D-AE19-62706E023703}">
                      <ahyp:hlinkClr xmlns:ahyp="http://schemas.microsoft.com/office/drawing/2018/hyperlinkcolor" val="tx"/>
                    </a:ext>
                  </a:extLst>
                </a:hlinkClick>
              </a:rPr>
              <a:t>https://www.stemschoollabel.eu</a:t>
            </a:r>
            <a:r>
              <a:rPr lang="pt-PT" sz="1400" dirty="0">
                <a:solidFill>
                  <a:srgbClr val="002060"/>
                </a:solidFill>
              </a:rPr>
              <a:t> </a:t>
            </a:r>
          </a:p>
        </p:txBody>
      </p:sp>
    </p:spTree>
    <p:custDataLst>
      <p:tags r:id="rId1"/>
    </p:custDataLst>
    <p:extLst>
      <p:ext uri="{BB962C8B-B14F-4D97-AF65-F5344CB8AC3E}">
        <p14:creationId xmlns:p14="http://schemas.microsoft.com/office/powerpoint/2010/main" val="3717827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E5E8F-DC8D-4947-8E70-23101079D6A4}"/>
              </a:ext>
            </a:extLst>
          </p:cNvPr>
          <p:cNvSpPr>
            <a:spLocks noGrp="1"/>
          </p:cNvSpPr>
          <p:nvPr>
            <p:ph type="title"/>
          </p:nvPr>
        </p:nvSpPr>
        <p:spPr>
          <a:xfrm>
            <a:off x="870012" y="417251"/>
            <a:ext cx="10466772" cy="6098960"/>
          </a:xfrm>
        </p:spPr>
        <p:txBody>
          <a:bodyPr/>
          <a:lstStyle/>
          <a:p>
            <a:r>
              <a:rPr lang="pt-PT" dirty="0"/>
              <a:t> </a:t>
            </a:r>
          </a:p>
        </p:txBody>
      </p:sp>
      <p:sp>
        <p:nvSpPr>
          <p:cNvPr id="4" name="Content Placeholder 7">
            <a:extLst>
              <a:ext uri="{FF2B5EF4-FFF2-40B4-BE49-F238E27FC236}">
                <a16:creationId xmlns:a16="http://schemas.microsoft.com/office/drawing/2014/main" id="{3DF9A2A7-D554-4126-8600-BA5BFE071916}"/>
              </a:ext>
            </a:extLst>
          </p:cNvPr>
          <p:cNvSpPr>
            <a:spLocks noGrp="1"/>
          </p:cNvSpPr>
          <p:nvPr>
            <p:ph idx="1"/>
          </p:nvPr>
        </p:nvSpPr>
        <p:spPr>
          <a:xfrm>
            <a:off x="2121763" y="417252"/>
            <a:ext cx="9126245" cy="6098960"/>
          </a:xfrm>
        </p:spPr>
        <p:txBody>
          <a:bodyPr>
            <a:noAutofit/>
          </a:bodyPr>
          <a:lstStyle/>
          <a:p>
            <a:pPr marL="0" indent="0" algn="just">
              <a:lnSpc>
                <a:spcPct val="170000"/>
              </a:lnSpc>
              <a:buNone/>
            </a:pPr>
            <a:r>
              <a:rPr lang="en-GB" sz="1200" dirty="0" err="1">
                <a:latin typeface="Calibri" panose="020F0502020204030204" pitchFamily="34" charset="0"/>
                <a:cs typeface="Calibri" panose="020F0502020204030204" pitchFamily="34" charset="0"/>
              </a:rPr>
              <a:t>Alcanena</a:t>
            </a:r>
            <a:r>
              <a:rPr lang="en-GB" sz="1200" dirty="0">
                <a:latin typeface="Calibri" panose="020F0502020204030204" pitchFamily="34" charset="0"/>
                <a:cs typeface="Calibri" panose="020F0502020204030204" pitchFamily="34" charset="0"/>
              </a:rPr>
              <a:t> Schools Cluster was considered the best in Europe in science teaching, a distinction from the STEM School Label, a project funded by the European Commission, launched in 2017, which aims to support schools in the development of STEM Projects (Science, Technology, Engineering and Mathematics), through a self-assessment process based on 21 criteria. It also intends to recognize good practices, as well as promote the creation of networks between different school partners.</a:t>
            </a:r>
          </a:p>
          <a:p>
            <a:pPr marL="0" indent="0" algn="just">
              <a:lnSpc>
                <a:spcPct val="170000"/>
              </a:lnSpc>
              <a:buNone/>
            </a:pPr>
            <a:r>
              <a:rPr lang="en-GB" sz="1200" dirty="0">
                <a:latin typeface="Calibri" panose="020F0502020204030204" pitchFamily="34" charset="0"/>
                <a:cs typeface="Calibri" panose="020F0502020204030204" pitchFamily="34" charset="0"/>
              </a:rPr>
              <a:t>To receive this award, the representatives of the school needed to validate their performance in relation to STEM through an online assessment tool, which uses different criteria for the recognition of a STEM School. This self-assessment tool identifies areas with development needs and provides suggestions for resources to candidate schools in order to improve their STEM activities at school level and evolve in the attribution of certification (Competency Label, Proficiency Label and Expert Label).</a:t>
            </a:r>
          </a:p>
          <a:p>
            <a:pPr marL="0" indent="0" algn="just">
              <a:lnSpc>
                <a:spcPct val="170000"/>
              </a:lnSpc>
              <a:buNone/>
            </a:pPr>
            <a:r>
              <a:rPr lang="en-GB" sz="1200" dirty="0">
                <a:latin typeface="Calibri" panose="020F0502020204030204" pitchFamily="34" charset="0"/>
                <a:cs typeface="Calibri" panose="020F0502020204030204" pitchFamily="34" charset="0"/>
              </a:rPr>
              <a:t>The </a:t>
            </a:r>
            <a:r>
              <a:rPr lang="en-GB" sz="1200" dirty="0" err="1">
                <a:latin typeface="Calibri" panose="020F0502020204030204" pitchFamily="34" charset="0"/>
                <a:cs typeface="Calibri" panose="020F0502020204030204" pitchFamily="34" charset="0"/>
              </a:rPr>
              <a:t>Alcanena</a:t>
            </a:r>
            <a:r>
              <a:rPr lang="en-GB" sz="1200" dirty="0">
                <a:latin typeface="Calibri" panose="020F0502020204030204" pitchFamily="34" charset="0"/>
                <a:cs typeface="Calibri" panose="020F0502020204030204" pitchFamily="34" charset="0"/>
              </a:rPr>
              <a:t> Schools Cluster was the first STEM School Label to receive the European Proficiency Badge.</a:t>
            </a:r>
          </a:p>
          <a:p>
            <a:pPr marL="0" indent="0" algn="just">
              <a:lnSpc>
                <a:spcPct val="170000"/>
              </a:lnSpc>
              <a:buNone/>
            </a:pPr>
            <a:r>
              <a:rPr lang="en-GB" sz="1200" dirty="0">
                <a:latin typeface="Calibri" panose="020F0502020204030204" pitchFamily="34" charset="0"/>
                <a:cs typeface="Calibri" panose="020F0502020204030204" pitchFamily="34" charset="0"/>
              </a:rPr>
              <a:t>Among the various criteria for the award of this Badge are the individualization of teaching, problem-based and project-based learning, interdisciplinary teaching, whether or not continuous and individualized assessment is carried out, among other criteria, also taking into account quality of the team, leadership and school culture.</a:t>
            </a:r>
          </a:p>
          <a:p>
            <a:pPr marL="0" indent="0" algn="just">
              <a:lnSpc>
                <a:spcPct val="170000"/>
              </a:lnSpc>
              <a:buNone/>
            </a:pPr>
            <a:r>
              <a:rPr lang="en-GB" sz="1200" dirty="0">
                <a:latin typeface="Calibri" panose="020F0502020204030204" pitchFamily="34" charset="0"/>
                <a:cs typeface="Calibri" panose="020F0502020204030204" pitchFamily="34" charset="0"/>
              </a:rPr>
              <a:t>Regarding the Project based learning  - </a:t>
            </a:r>
            <a:r>
              <a:rPr lang="en-GB" sz="1200" dirty="0" err="1">
                <a:latin typeface="Calibri" panose="020F0502020204030204" pitchFamily="34" charset="0"/>
                <a:cs typeface="Calibri" panose="020F0502020204030204" pitchFamily="34" charset="0"/>
              </a:rPr>
              <a:t>Alcanena</a:t>
            </a:r>
            <a:r>
              <a:rPr lang="en-GB" sz="1200" dirty="0">
                <a:latin typeface="Calibri" panose="020F0502020204030204" pitchFamily="34" charset="0"/>
                <a:cs typeface="Calibri" panose="020F0502020204030204" pitchFamily="34" charset="0"/>
              </a:rPr>
              <a:t> Schools Cluster has partnerships with universities and polytechnics and, in secondary education, the students travel to the Faculty of Science and Technology and participate in research projects that try to respond to local problems, such as industrial waste, fertilizers and biofuels.</a:t>
            </a:r>
          </a:p>
          <a:p>
            <a:pPr marL="0" indent="0" algn="just">
              <a:lnSpc>
                <a:spcPct val="170000"/>
              </a:lnSpc>
              <a:buNone/>
            </a:pPr>
            <a:r>
              <a:rPr lang="en-GB" sz="1200" dirty="0">
                <a:latin typeface="Calibri" panose="020F0502020204030204" pitchFamily="34" charset="0"/>
                <a:cs typeface="Calibri" panose="020F0502020204030204" pitchFamily="34" charset="0"/>
              </a:rPr>
              <a:t>The projects are curricular, they are made in the classroom and outside the classroom and they are for everyone, it is a vertical plan of experimental sciences, which goes from preschool to 12th grade. </a:t>
            </a:r>
          </a:p>
        </p:txBody>
      </p:sp>
      <p:sp>
        <p:nvSpPr>
          <p:cNvPr id="5" name="Oval 4">
            <a:extLst>
              <a:ext uri="{FF2B5EF4-FFF2-40B4-BE49-F238E27FC236}">
                <a16:creationId xmlns:a16="http://schemas.microsoft.com/office/drawing/2014/main" id="{76DE0C75-9002-4967-8EE6-BA211FD10215}"/>
              </a:ext>
            </a:extLst>
          </p:cNvPr>
          <p:cNvSpPr/>
          <p:nvPr/>
        </p:nvSpPr>
        <p:spPr>
          <a:xfrm>
            <a:off x="134144" y="126425"/>
            <a:ext cx="1954568" cy="1888165"/>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
        <p:nvSpPr>
          <p:cNvPr id="6" name="Oval 5">
            <a:extLst>
              <a:ext uri="{FF2B5EF4-FFF2-40B4-BE49-F238E27FC236}">
                <a16:creationId xmlns:a16="http://schemas.microsoft.com/office/drawing/2014/main" id="{3496AB51-37BC-45BF-A12F-9A27823C6981}"/>
              </a:ext>
            </a:extLst>
          </p:cNvPr>
          <p:cNvSpPr/>
          <p:nvPr/>
        </p:nvSpPr>
        <p:spPr>
          <a:xfrm>
            <a:off x="254362" y="257559"/>
            <a:ext cx="1714131" cy="1625896"/>
          </a:xfrm>
          <a:prstGeom prst="ellipse">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7" name="Picture 6">
            <a:extLst>
              <a:ext uri="{FF2B5EF4-FFF2-40B4-BE49-F238E27FC236}">
                <a16:creationId xmlns:a16="http://schemas.microsoft.com/office/drawing/2014/main" id="{B26C9D9A-F91D-4F6E-AC6A-02D14303B88F}"/>
              </a:ext>
            </a:extLst>
          </p:cNvPr>
          <p:cNvPicPr>
            <a:picLocks noChangeAspect="1"/>
          </p:cNvPicPr>
          <p:nvPr/>
        </p:nvPicPr>
        <p:blipFill>
          <a:blip r:embed="rId3"/>
          <a:stretch>
            <a:fillRect/>
          </a:stretch>
        </p:blipFill>
        <p:spPr>
          <a:xfrm>
            <a:off x="535305" y="713860"/>
            <a:ext cx="1152244" cy="713294"/>
          </a:xfrm>
          <a:prstGeom prst="rect">
            <a:avLst/>
          </a:prstGeom>
        </p:spPr>
      </p:pic>
    </p:spTree>
    <p:custDataLst>
      <p:tags r:id="rId1"/>
    </p:custDataLst>
    <p:extLst>
      <p:ext uri="{BB962C8B-B14F-4D97-AF65-F5344CB8AC3E}">
        <p14:creationId xmlns:p14="http://schemas.microsoft.com/office/powerpoint/2010/main" val="410233792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3"/>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08EB59E04BBFD438A0287F71E84A53B" ma:contentTypeVersion="12" ma:contentTypeDescription="Create a new document." ma:contentTypeScope="" ma:versionID="dd95ba3c89ee0b6d7b3def9863a2ff3a">
  <xsd:schema xmlns:xsd="http://www.w3.org/2001/XMLSchema" xmlns:xs="http://www.w3.org/2001/XMLSchema" xmlns:p="http://schemas.microsoft.com/office/2006/metadata/properties" xmlns:ns2="bb538aeb-3ba7-4d2b-8b66-2543dce77738" xmlns:ns3="c732e393-f197-4d5a-8d12-25db2c6f0a52" targetNamespace="http://schemas.microsoft.com/office/2006/metadata/properties" ma:root="true" ma:fieldsID="e7da22e1620a14ba12df906d74fa08b8" ns2:_="" ns3:_="">
    <xsd:import namespace="bb538aeb-3ba7-4d2b-8b66-2543dce77738"/>
    <xsd:import namespace="c732e393-f197-4d5a-8d12-25db2c6f0a5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AutoKeyPoints" minOccurs="0"/>
                <xsd:element ref="ns2:MediaServiceKeyPoints"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538aeb-3ba7-4d2b-8b66-2543dce777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32e393-f197-4d5a-8d12-25db2c6f0a5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B327EA-056C-4B5A-9934-EB5FCF2F390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E92E814-BF99-48C0-AA6B-0C20C29D0F24}">
  <ds:schemaRefs>
    <ds:schemaRef ds:uri="http://schemas.microsoft.com/sharepoint/v3/contenttype/forms"/>
  </ds:schemaRefs>
</ds:datastoreItem>
</file>

<file path=customXml/itemProps3.xml><?xml version="1.0" encoding="utf-8"?>
<ds:datastoreItem xmlns:ds="http://schemas.openxmlformats.org/officeDocument/2006/customXml" ds:itemID="{A39A7296-892E-4FC2-80E6-CF3FB01E8C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538aeb-3ba7-4d2b-8b66-2543dce77738"/>
    <ds:schemaRef ds:uri="c732e393-f197-4d5a-8d12-25db2c6f0a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TotalTime>
  <Words>475</Words>
  <Application>Microsoft Office PowerPoint</Application>
  <PresentationFormat>Szélesvásznú</PresentationFormat>
  <Paragraphs>14</Paragraphs>
  <Slides>3</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3</vt:i4>
      </vt:variant>
    </vt:vector>
  </HeadingPairs>
  <TitlesOfParts>
    <vt:vector size="7" baseType="lpstr">
      <vt:lpstr>Arial</vt:lpstr>
      <vt:lpstr>Calibri</vt:lpstr>
      <vt:lpstr>Gill Sans MT</vt:lpstr>
      <vt:lpstr>Parcel</vt:lpstr>
      <vt:lpstr>The  Alcanena Schools Cluster experience </vt:lpstr>
      <vt:lpstr>About the STEM School Label</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Alcanena Schools Cluster experience </dc:title>
  <dc:creator>Tânia S. Avelino</dc:creator>
  <cp:lastModifiedBy>Zoltán Kelemen</cp:lastModifiedBy>
  <cp:revision>6</cp:revision>
  <dcterms:created xsi:type="dcterms:W3CDTF">2020-10-16T18:52:13Z</dcterms:created>
  <dcterms:modified xsi:type="dcterms:W3CDTF">2021-05-10T10:43:43Z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431E451F-7A75-44C2-AD0C-77699D6F27A5</vt:lpwstr>
  </property>
  <property fmtid="{D5CDD505-2E9C-101B-9397-08002B2CF9AE}" pid="3" name="ArticulatePath">
    <vt:lpwstr>Alcanena</vt:lpwstr>
  </property>
  <property fmtid="{D5CDD505-2E9C-101B-9397-08002B2CF9AE}" pid="4" name="ContentTypeId">
    <vt:lpwstr>0x010100708EB59E04BBFD438A0287F71E84A53B</vt:lpwstr>
  </property>
</Properties>
</file>